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96327" autoAdjust="0"/>
  </p:normalViewPr>
  <p:slideViewPr>
    <p:cSldViewPr snapToGrid="0" showGuides="1">
      <p:cViewPr varScale="1">
        <p:scale>
          <a:sx n="48" d="100"/>
          <a:sy n="48" d="100"/>
        </p:scale>
        <p:origin x="72" y="187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10/27/2020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FC1D5C-C841-D649-9A71-EE3C66496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A63F5-38F7-DE45-9B0A-E18AD9189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10 Live Session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E89B1-5DA0-3E41-B829-1E5110209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BA4F7-52DB-419A-82A0-26705368C0E2}"/>
              </a:ext>
            </a:extLst>
          </p:cNvPr>
          <p:cNvSpPr txBox="1"/>
          <p:nvPr/>
        </p:nvSpPr>
        <p:spPr>
          <a:xfrm>
            <a:off x="735496" y="1252330"/>
            <a:ext cx="62020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missing HP values</a:t>
            </a:r>
          </a:p>
          <a:p>
            <a:endParaRPr lang="en-US" dirty="0"/>
          </a:p>
          <a:p>
            <a:r>
              <a:rPr lang="en-US" u="sng" dirty="0"/>
              <a:t>R input:</a:t>
            </a:r>
          </a:p>
          <a:p>
            <a:endParaRPr lang="en-US" u="sng" dirty="0"/>
          </a:p>
          <a:p>
            <a:r>
              <a:rPr lang="en-US" dirty="0"/>
              <a:t>Acc1&lt;-</a:t>
            </a:r>
            <a:r>
              <a:rPr lang="en-US" dirty="0" err="1"/>
              <a:t>carDat</a:t>
            </a:r>
            <a:r>
              <a:rPr lang="en-US" dirty="0"/>
              <a:t>[</a:t>
            </a:r>
            <a:r>
              <a:rPr lang="en-US" dirty="0" err="1"/>
              <a:t>missingHpIdx</a:t>
            </a:r>
            <a:r>
              <a:rPr lang="en-US" dirty="0"/>
              <a:t>[1],]$</a:t>
            </a:r>
            <a:r>
              <a:rPr lang="en-US" dirty="0" err="1"/>
              <a:t>Aceleration</a:t>
            </a:r>
            <a:endParaRPr lang="en-US" dirty="0"/>
          </a:p>
          <a:p>
            <a:r>
              <a:rPr lang="en-US" dirty="0"/>
              <a:t>Acc2&lt;-</a:t>
            </a:r>
            <a:r>
              <a:rPr lang="en-US" dirty="0" err="1"/>
              <a:t>carDat</a:t>
            </a:r>
            <a:r>
              <a:rPr lang="en-US" dirty="0"/>
              <a:t>[</a:t>
            </a:r>
            <a:r>
              <a:rPr lang="en-US" dirty="0" err="1"/>
              <a:t>missingHpIdx</a:t>
            </a:r>
            <a:r>
              <a:rPr lang="en-US" dirty="0"/>
              <a:t>[12,]$</a:t>
            </a:r>
            <a:r>
              <a:rPr lang="en-US" dirty="0" err="1"/>
              <a:t>Aceleration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missingAcc</a:t>
            </a:r>
            <a:r>
              <a:rPr lang="en-US" dirty="0"/>
              <a:t> &lt;- c(Acc1,Acc2)</a:t>
            </a:r>
          </a:p>
          <a:p>
            <a:endParaRPr lang="en-US" dirty="0"/>
          </a:p>
          <a:p>
            <a:r>
              <a:rPr lang="en-US" dirty="0" err="1"/>
              <a:t>missingDat</a:t>
            </a:r>
            <a:r>
              <a:rPr lang="en-US" dirty="0"/>
              <a:t> &lt;-</a:t>
            </a:r>
            <a:r>
              <a:rPr lang="en-US" dirty="0" err="1"/>
              <a:t>data.frame</a:t>
            </a:r>
            <a:r>
              <a:rPr lang="en-US" dirty="0"/>
              <a:t>(Acceleration=</a:t>
            </a:r>
            <a:r>
              <a:rPr lang="en-US" dirty="0" err="1"/>
              <a:t>missingAcc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Predict the horsepower</a:t>
            </a:r>
          </a:p>
          <a:p>
            <a:endParaRPr lang="en-US" dirty="0"/>
          </a:p>
          <a:p>
            <a:r>
              <a:rPr lang="en-US" dirty="0" err="1"/>
              <a:t>Hppred</a:t>
            </a:r>
            <a:r>
              <a:rPr lang="en-US" dirty="0"/>
              <a:t> &lt;- predict(</a:t>
            </a:r>
            <a:r>
              <a:rPr lang="en-US" dirty="0" err="1"/>
              <a:t>fit,newdata</a:t>
            </a:r>
            <a:r>
              <a:rPr lang="en-US" dirty="0"/>
              <a:t>=</a:t>
            </a:r>
            <a:r>
              <a:rPr lang="en-US" dirty="0" err="1"/>
              <a:t>missingData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Insert into DF</a:t>
            </a:r>
          </a:p>
          <a:p>
            <a:endParaRPr lang="en-US" dirty="0"/>
          </a:p>
          <a:p>
            <a:r>
              <a:rPr lang="en-US" dirty="0" err="1"/>
              <a:t>carDat</a:t>
            </a:r>
            <a:r>
              <a:rPr lang="en-US" dirty="0"/>
              <a:t>[</a:t>
            </a:r>
            <a:r>
              <a:rPr lang="en-US" dirty="0" err="1"/>
              <a:t>missingHpIdx</a:t>
            </a:r>
            <a:r>
              <a:rPr lang="en-US" dirty="0"/>
              <a:t>[1],]$Horsepower &lt;- </a:t>
            </a:r>
            <a:r>
              <a:rPr lang="en-US" dirty="0" err="1"/>
              <a:t>predHorse</a:t>
            </a:r>
            <a:r>
              <a:rPr lang="en-US" dirty="0"/>
              <a:t>[1]</a:t>
            </a:r>
          </a:p>
          <a:p>
            <a:r>
              <a:rPr lang="en-US" dirty="0" err="1"/>
              <a:t>carDat</a:t>
            </a:r>
            <a:r>
              <a:rPr lang="en-US" dirty="0"/>
              <a:t>[</a:t>
            </a:r>
            <a:r>
              <a:rPr lang="en-US" dirty="0" err="1"/>
              <a:t>missingHpIdx</a:t>
            </a:r>
            <a:r>
              <a:rPr lang="en-US" dirty="0"/>
              <a:t>[2],]$Horsepower &lt;- </a:t>
            </a:r>
            <a:r>
              <a:rPr lang="en-US" dirty="0" err="1"/>
              <a:t>predHorse</a:t>
            </a:r>
            <a:r>
              <a:rPr lang="en-US" dirty="0"/>
              <a:t>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89347A-95EB-44A8-BA40-9F60882C2D9D}"/>
              </a:ext>
            </a:extLst>
          </p:cNvPr>
          <p:cNvSpPr txBox="1"/>
          <p:nvPr/>
        </p:nvSpPr>
        <p:spPr>
          <a:xfrm>
            <a:off x="7335078" y="1908313"/>
            <a:ext cx="4118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Horsepower:</a:t>
            </a:r>
          </a:p>
          <a:p>
            <a:endParaRPr lang="en-US" dirty="0"/>
          </a:p>
          <a:p>
            <a:r>
              <a:rPr lang="en-US" dirty="0"/>
              <a:t>101.9821</a:t>
            </a:r>
          </a:p>
          <a:p>
            <a:r>
              <a:rPr lang="en-US" dirty="0"/>
              <a:t>56.78913</a:t>
            </a:r>
          </a:p>
        </p:txBody>
      </p:sp>
    </p:spTree>
    <p:extLst>
      <p:ext uri="{BB962C8B-B14F-4D97-AF65-F5344CB8AC3E}">
        <p14:creationId xmlns:p14="http://schemas.microsoft.com/office/powerpoint/2010/main" val="26762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4A242-6CFC-5A44-B7CE-D9703E4495A4}"/>
              </a:ext>
            </a:extLst>
          </p:cNvPr>
          <p:cNvSpPr txBox="1"/>
          <p:nvPr/>
        </p:nvSpPr>
        <p:spPr>
          <a:xfrm>
            <a:off x="559084" y="947057"/>
            <a:ext cx="971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MPG for a car with 250hp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37726-F9DC-43AC-AE0B-D1195AD9A666}"/>
              </a:ext>
            </a:extLst>
          </p:cNvPr>
          <p:cNvSpPr txBox="1"/>
          <p:nvPr/>
        </p:nvSpPr>
        <p:spPr>
          <a:xfrm>
            <a:off x="559084" y="1828800"/>
            <a:ext cx="113281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 input:</a:t>
            </a:r>
          </a:p>
          <a:p>
            <a:endParaRPr lang="en-US" dirty="0"/>
          </a:p>
          <a:p>
            <a:r>
              <a:rPr lang="en-US" dirty="0" err="1"/>
              <a:t>Horse_model</a:t>
            </a:r>
            <a:r>
              <a:rPr lang="en-US" dirty="0"/>
              <a:t> =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MPG~Horsepower+horseSqured,data</a:t>
            </a:r>
            <a:r>
              <a:rPr lang="en-US" dirty="0"/>
              <a:t>=</a:t>
            </a:r>
            <a:r>
              <a:rPr lang="en-US" dirty="0" err="1"/>
              <a:t>carDat</a:t>
            </a:r>
            <a:r>
              <a:rPr lang="en-US" dirty="0"/>
              <a:t>)</a:t>
            </a:r>
          </a:p>
          <a:p>
            <a:r>
              <a:rPr lang="en-US" dirty="0"/>
              <a:t>Summary(</a:t>
            </a:r>
            <a:r>
              <a:rPr lang="en-US" dirty="0" err="1"/>
              <a:t>Horse_model</a:t>
            </a:r>
            <a:r>
              <a:rPr lang="en-US" dirty="0"/>
              <a:t>)</a:t>
            </a:r>
          </a:p>
          <a:p>
            <a:r>
              <a:rPr lang="en-US" dirty="0" err="1"/>
              <a:t>Confint</a:t>
            </a:r>
            <a:r>
              <a:rPr lang="en-US" dirty="0"/>
              <a:t>(</a:t>
            </a:r>
            <a:r>
              <a:rPr lang="en-US" dirty="0" err="1"/>
              <a:t>Horse_model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Horse_preds</a:t>
            </a:r>
            <a:r>
              <a:rPr lang="en-US" dirty="0"/>
              <a:t> = predict(</a:t>
            </a:r>
            <a:r>
              <a:rPr lang="en-US" dirty="0" err="1"/>
              <a:t>Horse_model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horse250 &lt;- predict(</a:t>
            </a:r>
            <a:r>
              <a:rPr lang="en-US" dirty="0" err="1"/>
              <a:t>horse_fit</a:t>
            </a:r>
            <a:r>
              <a:rPr lang="en-US" dirty="0"/>
              <a:t>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data.frame</a:t>
            </a:r>
            <a:r>
              <a:rPr lang="en-US" dirty="0"/>
              <a:t>(Horsepower = 250, </a:t>
            </a:r>
            <a:r>
              <a:rPr lang="en-US" dirty="0" err="1"/>
              <a:t>HorseSquared</a:t>
            </a:r>
            <a:r>
              <a:rPr lang="en-US" dirty="0"/>
              <a:t> = 250^2), interval = "confidence")</a:t>
            </a:r>
          </a:p>
          <a:p>
            <a:r>
              <a:rPr lang="en-US" dirty="0"/>
              <a:t>horse250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2852E-4B88-472A-BCAE-6509C6473E4E}"/>
              </a:ext>
            </a:extLst>
          </p:cNvPr>
          <p:cNvSpPr txBox="1"/>
          <p:nvPr/>
        </p:nvSpPr>
        <p:spPr>
          <a:xfrm>
            <a:off x="795130" y="5466522"/>
            <a:ext cx="78320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 output:</a:t>
            </a:r>
          </a:p>
          <a:p>
            <a:r>
              <a:rPr lang="en-US" dirty="0"/>
              <a:t>Fit: 16.87975</a:t>
            </a:r>
          </a:p>
          <a:p>
            <a:r>
              <a:rPr lang="en-US" dirty="0"/>
              <a:t>Lower: 13.13688</a:t>
            </a:r>
          </a:p>
          <a:p>
            <a:r>
              <a:rPr lang="en-US" dirty="0"/>
              <a:t>Upper: 20.62262</a:t>
            </a:r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86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94A91D-3721-914C-BEC2-CA9C2D3A0C07}"/>
                  </a:ext>
                </a:extLst>
              </p:cNvPr>
              <p:cNvSpPr txBox="1"/>
              <p:nvPr/>
            </p:nvSpPr>
            <p:spPr>
              <a:xfrm>
                <a:off x="559084" y="1090246"/>
                <a:ext cx="109699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 linear model:</a:t>
                </a:r>
              </a:p>
              <a:p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𝑚𝑝𝑔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Mpg = 26.2734424+(-0.0076613)</a:t>
                </a:r>
                <a:r>
                  <a:rPr lang="en-US" dirty="0" err="1"/>
                  <a:t>x_i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94A91D-3721-914C-BEC2-CA9C2D3A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4" y="1090246"/>
                <a:ext cx="10969944" cy="1754326"/>
              </a:xfrm>
              <a:prstGeom prst="rect">
                <a:avLst/>
              </a:prstGeom>
              <a:blipFill>
                <a:blip r:embed="rId2"/>
                <a:stretch>
                  <a:fillRect l="-57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AF79790-FD53-CB4C-8484-A6B6CAAE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24" y="812572"/>
            <a:ext cx="60071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for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FAE0B-B30F-3046-9158-4D7DFB6A9C9A}"/>
                  </a:ext>
                </a:extLst>
              </p:cNvPr>
              <p:cNvSpPr txBox="1"/>
              <p:nvPr/>
            </p:nvSpPr>
            <p:spPr>
              <a:xfrm>
                <a:off x="465299" y="668399"/>
                <a:ext cx="815783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Six-step hypothesis test for slope</a:t>
                </a:r>
              </a:p>
              <a:p>
                <a:endParaRPr lang="en-US" sz="3000" b="1" i="1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𝑯𝒐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0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𝑯𝒂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0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≠ _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Critical Values: =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_</a:t>
                </a:r>
                <a:r>
                  <a:rPr lang="en-US" sz="3000" b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2.048</a:t>
                </a:r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_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Test Statistic: -29.73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Pvalue</a:t>
                </a:r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2e^-16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Decision: Reject Ho!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FAE0B-B30F-3046-9158-4D7DFB6A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" y="668399"/>
                <a:ext cx="8157833" cy="4247317"/>
              </a:xfrm>
              <a:prstGeom prst="rect">
                <a:avLst/>
              </a:prstGeom>
              <a:blipFill>
                <a:blip r:embed="rId2"/>
                <a:stretch>
                  <a:fillRect l="-170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772A782-0960-9540-8A2F-0CCBEE2C3746}"/>
              </a:ext>
            </a:extLst>
          </p:cNvPr>
          <p:cNvSpPr/>
          <p:nvPr/>
        </p:nvSpPr>
        <p:spPr>
          <a:xfrm>
            <a:off x="668215" y="5004307"/>
            <a:ext cx="6092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/>
              <a:t>95% CI for slope:</a:t>
            </a:r>
          </a:p>
          <a:p>
            <a:r>
              <a:rPr lang="en-US" sz="3000" dirty="0"/>
              <a:t>(-0.008168061,-0.007154609)</a:t>
            </a:r>
          </a:p>
        </p:txBody>
      </p:sp>
    </p:spTree>
    <p:extLst>
      <p:ext uri="{BB962C8B-B14F-4D97-AF65-F5344CB8AC3E}">
        <p14:creationId xmlns:p14="http://schemas.microsoft.com/office/powerpoint/2010/main" val="41677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for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5F30C-EA8A-094F-823B-6F7EACCF5774}"/>
              </a:ext>
            </a:extLst>
          </p:cNvPr>
          <p:cNvSpPr txBox="1"/>
          <p:nvPr/>
        </p:nvSpPr>
        <p:spPr>
          <a:xfrm>
            <a:off x="668215" y="1172308"/>
            <a:ext cx="10860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interpretation: Each 1 unit increase in weight results in a 0.0076613 decrease in MPG.</a:t>
            </a:r>
          </a:p>
          <a:p>
            <a:endParaRPr lang="en-US" dirty="0"/>
          </a:p>
          <a:p>
            <a:r>
              <a:rPr lang="en-US" dirty="0"/>
              <a:t>95% CI for slope:</a:t>
            </a:r>
          </a:p>
          <a:p>
            <a:r>
              <a:rPr lang="en-US" dirty="0"/>
              <a:t>(-0.008168061,-0.007154609)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3F96B-5778-6841-890B-4CF7D493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8BD7A-B973-0F40-BC09-36CE6A0CEAA9}"/>
                  </a:ext>
                </a:extLst>
              </p:cNvPr>
              <p:cNvSpPr txBox="1"/>
              <p:nvPr/>
            </p:nvSpPr>
            <p:spPr>
              <a:xfrm>
                <a:off x="715108" y="1055077"/>
                <a:ext cx="856956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Competing Models:</a:t>
                </a:r>
              </a:p>
              <a:p>
                <a:endParaRPr lang="en-US" dirty="0"/>
              </a:p>
              <a:p>
                <a:pPr marL="857250" lvl="1" indent="-457200">
                  <a:buFontTx/>
                  <a:buAutoNum type="alphaLcParenR"/>
                </a:pPr>
                <a:r>
                  <a:rPr lang="en-US" sz="2000" dirty="0"/>
                  <a:t>Model 1</a:t>
                </a:r>
                <a:r>
                  <a:rPr lang="en-US" dirty="0"/>
                  <a:t>: MPG=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857250" lvl="1" indent="-457200">
                  <a:buFontTx/>
                  <a:buAutoNum type="alphaLcParenR"/>
                </a:pPr>
                <a:r>
                  <a:rPr lang="en-US" sz="2000" dirty="0">
                    <a:solidFill>
                      <a:srgbClr val="000000"/>
                    </a:solidFill>
                  </a:rPr>
                  <a:t>Model 2: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8BD7A-B973-0F40-BC09-36CE6A0CE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08" y="1055077"/>
                <a:ext cx="8569569" cy="1538883"/>
              </a:xfrm>
              <a:prstGeom prst="rect">
                <a:avLst/>
              </a:prstGeom>
              <a:blipFill>
                <a:blip r:embed="rId2"/>
                <a:stretch>
                  <a:fillRect l="-592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A38E7D7-0ADC-4244-808C-FF75DA63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3235568"/>
            <a:ext cx="4781290" cy="31842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E6F718-DD80-D94B-9232-93ED19FA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52" y="3067292"/>
            <a:ext cx="5175197" cy="3520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07E5C-59DF-BD42-BA29-A854A33E96C7}"/>
              </a:ext>
            </a:extLst>
          </p:cNvPr>
          <p:cNvSpPr txBox="1"/>
          <p:nvPr/>
        </p:nvSpPr>
        <p:spPr>
          <a:xfrm>
            <a:off x="559084" y="2882626"/>
            <a:ext cx="303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9B03D-E77A-E342-943D-6EE64D30D5BC}"/>
              </a:ext>
            </a:extLst>
          </p:cNvPr>
          <p:cNvSpPr/>
          <p:nvPr/>
        </p:nvSpPr>
        <p:spPr>
          <a:xfrm>
            <a:off x="6764019" y="279597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4346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3F96B-5778-6841-890B-4CF7D493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8BD7A-B973-0F40-BC09-36CE6A0CEAA9}"/>
              </a:ext>
            </a:extLst>
          </p:cNvPr>
          <p:cNvSpPr txBox="1"/>
          <p:nvPr/>
        </p:nvSpPr>
        <p:spPr>
          <a:xfrm>
            <a:off x="659797" y="1055077"/>
            <a:ext cx="8569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Competing Models:</a:t>
            </a:r>
          </a:p>
          <a:p>
            <a:endParaRPr lang="en-US" dirty="0"/>
          </a:p>
          <a:p>
            <a:r>
              <a:rPr lang="en-US" dirty="0"/>
              <a:t>Model 2 is favored by cross-validation, due to its lower MPSE.</a:t>
            </a:r>
          </a:p>
          <a:p>
            <a:endParaRPr lang="en-US" dirty="0"/>
          </a:p>
          <a:p>
            <a:r>
              <a:rPr lang="en-US" dirty="0"/>
              <a:t>Mean 18.66 MPSE Model 1</a:t>
            </a:r>
          </a:p>
          <a:p>
            <a:r>
              <a:rPr lang="en-US" dirty="0"/>
              <a:t>Mean 17.33 MPSE Model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5014-47F7-0C4E-B40D-F81586E320B9}"/>
              </a:ext>
            </a:extLst>
          </p:cNvPr>
          <p:cNvSpPr/>
          <p:nvPr/>
        </p:nvSpPr>
        <p:spPr>
          <a:xfrm>
            <a:off x="559084" y="2809403"/>
            <a:ext cx="109699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the relationship between miles per gallon and the weight of the car: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MPG=</a:t>
            </a:r>
            <a:r>
              <a:rPr lang="en-US" dirty="0"/>
              <a:t> 6.247e^1-1.882e^-2+1.756e^-6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Slope interpretation: Each 1 unit increase in weight results in a -1.882e^-2 decrease in MPG.</a:t>
            </a:r>
          </a:p>
          <a:p>
            <a:endParaRPr lang="en-US" dirty="0"/>
          </a:p>
          <a:p>
            <a:r>
              <a:rPr lang="en-US" dirty="0"/>
              <a:t>Intercept interpretation: We expect a car with 0 weight to get 6.247e^1 MPG</a:t>
            </a:r>
          </a:p>
          <a:p>
            <a:endParaRPr lang="en-US" dirty="0"/>
          </a:p>
          <a:p>
            <a:r>
              <a:rPr lang="en-US" dirty="0"/>
              <a:t>95% CI:  </a:t>
            </a:r>
          </a:p>
          <a:p>
            <a:r>
              <a:rPr lang="en-US" dirty="0"/>
              <a:t>Intercept: (5.576147e^1,6.91749e^1)</a:t>
            </a:r>
          </a:p>
          <a:p>
            <a:r>
              <a:rPr lang="en-US" dirty="0"/>
              <a:t>Weight: (-2.325051e^-2,-1.438450e^2)</a:t>
            </a:r>
          </a:p>
          <a:p>
            <a:r>
              <a:rPr lang="en-US" dirty="0"/>
              <a:t>Weght^2: (1.066257e^6,2.445345e^6)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E3324-57FD-ED4F-8958-649392ED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5ACFB-5FF2-B646-8225-D54BFA0D8374}"/>
              </a:ext>
            </a:extLst>
          </p:cNvPr>
          <p:cNvSpPr txBox="1"/>
          <p:nvPr/>
        </p:nvSpPr>
        <p:spPr>
          <a:xfrm>
            <a:off x="644769" y="1219200"/>
            <a:ext cx="8932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(Favored model is model 2):</a:t>
            </a:r>
          </a:p>
          <a:p>
            <a:endParaRPr lang="en-US" dirty="0"/>
          </a:p>
          <a:p>
            <a:r>
              <a:rPr lang="en-US" dirty="0"/>
              <a:t>New Data frame for 2000lbs car</a:t>
            </a:r>
          </a:p>
          <a:p>
            <a:r>
              <a:rPr lang="en-US" dirty="0" err="1"/>
              <a:t>new.car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(Weight = c(2000))</a:t>
            </a:r>
          </a:p>
          <a:p>
            <a:endParaRPr lang="en-US" dirty="0"/>
          </a:p>
          <a:p>
            <a:r>
              <a:rPr lang="en-US" dirty="0"/>
              <a:t>Confidence Interval for 2000lbs car prediction</a:t>
            </a:r>
          </a:p>
          <a:p>
            <a:r>
              <a:rPr lang="en-US" dirty="0"/>
              <a:t>predict(Model2_fit,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new.car,interval</a:t>
            </a:r>
            <a:r>
              <a:rPr lang="en-US" dirty="0"/>
              <a:t> = "</a:t>
            </a:r>
            <a:r>
              <a:rPr lang="en-US" dirty="0" err="1"/>
              <a:t>confidence",level</a:t>
            </a:r>
            <a:r>
              <a:rPr lang="en-US" dirty="0"/>
              <a:t> = 0.95)</a:t>
            </a:r>
          </a:p>
          <a:p>
            <a:endParaRPr lang="en-US" dirty="0"/>
          </a:p>
          <a:p>
            <a:r>
              <a:rPr lang="en-US" dirty="0"/>
              <a:t>Prediction Interval for 2000lbs car prediction</a:t>
            </a:r>
          </a:p>
          <a:p>
            <a:r>
              <a:rPr lang="en-US" dirty="0"/>
              <a:t>predict(Model2_fit,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new.car</a:t>
            </a:r>
            <a:r>
              <a:rPr lang="en-US" dirty="0"/>
              <a:t>, interval = "</a:t>
            </a:r>
            <a:r>
              <a:rPr lang="en-US" dirty="0" err="1"/>
              <a:t>prediction",level</a:t>
            </a:r>
            <a:r>
              <a:rPr lang="en-US" dirty="0"/>
              <a:t> = 0.95)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84B6E-ABA4-F742-8E55-32A064A8E226}"/>
              </a:ext>
            </a:extLst>
          </p:cNvPr>
          <p:cNvSpPr txBox="1"/>
          <p:nvPr/>
        </p:nvSpPr>
        <p:spPr>
          <a:xfrm>
            <a:off x="644769" y="4572000"/>
            <a:ext cx="43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Confidence Interval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1B539-034F-E347-B851-B1170613BC5D}"/>
              </a:ext>
            </a:extLst>
          </p:cNvPr>
          <p:cNvSpPr/>
          <p:nvPr/>
        </p:nvSpPr>
        <p:spPr>
          <a:xfrm>
            <a:off x="5240935" y="4572000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 output for Prediction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D6582-8D64-4574-A624-B8869DFC8985}"/>
              </a:ext>
            </a:extLst>
          </p:cNvPr>
          <p:cNvSpPr txBox="1"/>
          <p:nvPr/>
        </p:nvSpPr>
        <p:spPr>
          <a:xfrm>
            <a:off x="644769" y="4941332"/>
            <a:ext cx="4171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Fit: 31.85642</a:t>
            </a:r>
          </a:p>
          <a:p>
            <a:r>
              <a:rPr lang="en-US" dirty="0"/>
              <a:t>Lower: 31.00338</a:t>
            </a:r>
          </a:p>
          <a:p>
            <a:r>
              <a:rPr lang="en-US" dirty="0"/>
              <a:t>Upper: 32.70945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F10CB-60EE-41B8-B292-E35F3FC4601B}"/>
              </a:ext>
            </a:extLst>
          </p:cNvPr>
          <p:cNvSpPr txBox="1"/>
          <p:nvPr/>
        </p:nvSpPr>
        <p:spPr>
          <a:xfrm>
            <a:off x="5240935" y="4941332"/>
            <a:ext cx="6092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Fit: 31.85642</a:t>
            </a:r>
          </a:p>
          <a:p>
            <a:r>
              <a:rPr lang="en-US" dirty="0"/>
              <a:t>Lower: 23.56764</a:t>
            </a:r>
          </a:p>
          <a:p>
            <a:r>
              <a:rPr lang="en-US" dirty="0"/>
              <a:t>Upper: 40.1452</a:t>
            </a:r>
          </a:p>
        </p:txBody>
      </p:sp>
    </p:spTree>
    <p:extLst>
      <p:ext uri="{BB962C8B-B14F-4D97-AF65-F5344CB8AC3E}">
        <p14:creationId xmlns:p14="http://schemas.microsoft.com/office/powerpoint/2010/main" val="27454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CD383-53D8-9947-BC27-E55B7AE0055D}"/>
              </a:ext>
            </a:extLst>
          </p:cNvPr>
          <p:cNvSpPr txBox="1"/>
          <p:nvPr/>
        </p:nvSpPr>
        <p:spPr>
          <a:xfrm>
            <a:off x="559084" y="926123"/>
            <a:ext cx="85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Impute (predict and insert) the missing horsepower by fitting a regression model.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87928-ED52-4244-9FA8-BC355DBF67D2}"/>
              </a:ext>
            </a:extLst>
          </p:cNvPr>
          <p:cNvSpPr txBox="1"/>
          <p:nvPr/>
        </p:nvSpPr>
        <p:spPr>
          <a:xfrm>
            <a:off x="715617" y="1610139"/>
            <a:ext cx="4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rows are missing values?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D78E8-13A2-4DED-A6F4-6167B0892596}"/>
              </a:ext>
            </a:extLst>
          </p:cNvPr>
          <p:cNvSpPr txBox="1"/>
          <p:nvPr/>
        </p:nvSpPr>
        <p:spPr>
          <a:xfrm>
            <a:off x="715617" y="1979471"/>
            <a:ext cx="7017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 input:</a:t>
            </a:r>
          </a:p>
          <a:p>
            <a:r>
              <a:rPr lang="en-US" dirty="0" err="1"/>
              <a:t>missingHpIdx</a:t>
            </a:r>
            <a:r>
              <a:rPr lang="en-US" dirty="0"/>
              <a:t> &lt;- which(is.na(</a:t>
            </a:r>
            <a:r>
              <a:rPr lang="en-US" dirty="0" err="1"/>
              <a:t>carDat$Horsepower</a:t>
            </a:r>
            <a:r>
              <a:rPr lang="en-US" dirty="0"/>
              <a:t>))</a:t>
            </a:r>
            <a:r>
              <a:rPr lang="en-US" dirty="0" err="1"/>
              <a:t>missingHpIdx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R output:</a:t>
            </a:r>
          </a:p>
          <a:p>
            <a:r>
              <a:rPr lang="en-US" dirty="0"/>
              <a:t>351,371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80382-B0C6-48B6-88E3-0FCC54E5B5E5}"/>
              </a:ext>
            </a:extLst>
          </p:cNvPr>
          <p:cNvSpPr txBox="1"/>
          <p:nvPr/>
        </p:nvSpPr>
        <p:spPr>
          <a:xfrm>
            <a:off x="799896" y="4601530"/>
            <a:ext cx="401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use MPG, so lets use acceleration to predict HP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5FFB3CE-A6E6-4EBD-B4CA-F1BFDB8A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525" y="2663487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3, predict missing Hp from acceleration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79062-25D3-422A-B091-004E80873B9E}"/>
              </a:ext>
            </a:extLst>
          </p:cNvPr>
          <p:cNvSpPr txBox="1"/>
          <p:nvPr/>
        </p:nvSpPr>
        <p:spPr>
          <a:xfrm>
            <a:off x="559084" y="1272209"/>
            <a:ext cx="8883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 input:</a:t>
            </a:r>
          </a:p>
          <a:p>
            <a:endParaRPr lang="en-US" dirty="0"/>
          </a:p>
          <a:p>
            <a:r>
              <a:rPr lang="en-US" dirty="0"/>
              <a:t>fit = 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Horsepower~Acceleration</a:t>
            </a:r>
            <a:r>
              <a:rPr lang="en-US" dirty="0"/>
              <a:t>, data=</a:t>
            </a:r>
            <a:r>
              <a:rPr lang="en-US" dirty="0" err="1"/>
              <a:t>carDat</a:t>
            </a:r>
            <a:r>
              <a:rPr lang="en-US" dirty="0"/>
              <a:t>)</a:t>
            </a:r>
          </a:p>
          <a:p>
            <a:r>
              <a:rPr lang="en-US" dirty="0"/>
              <a:t>summary(fit)</a:t>
            </a:r>
          </a:p>
          <a:p>
            <a:r>
              <a:rPr lang="en-US" dirty="0" err="1"/>
              <a:t>confint</a:t>
            </a:r>
            <a:r>
              <a:rPr lang="en-US" dirty="0"/>
              <a:t>(fit)</a:t>
            </a:r>
          </a:p>
          <a:p>
            <a:endParaRPr lang="en-US" dirty="0"/>
          </a:p>
          <a:p>
            <a:r>
              <a:rPr lang="en-US" u="sng" dirty="0"/>
              <a:t>R 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A40FA-B6BA-4F66-AD07-CD0FC231C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3552012"/>
            <a:ext cx="4686300" cy="2867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C5AC5-F737-49F5-B003-1B9E9FEDA357}"/>
              </a:ext>
            </a:extLst>
          </p:cNvPr>
          <p:cNvSpPr txBox="1"/>
          <p:nvPr/>
        </p:nvSpPr>
        <p:spPr>
          <a:xfrm>
            <a:off x="6440557" y="3856383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95% CI:</a:t>
            </a:r>
          </a:p>
          <a:p>
            <a:r>
              <a:rPr lang="en-US" dirty="0"/>
              <a:t>Intercept: (238.02240,269.792487)</a:t>
            </a:r>
          </a:p>
          <a:p>
            <a:r>
              <a:rPr lang="en-US" dirty="0"/>
              <a:t>Acceleration: (-10.62195,-8.609106)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1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384</TotalTime>
  <Words>687</Words>
  <Application>Microsoft Office PowerPoint</Application>
  <PresentationFormat>Custom</PresentationFormat>
  <Paragraphs>134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DRAFT-Marcom-New-Brand-Template-2019-DRAFT-v1.5</vt:lpstr>
      <vt:lpstr>Unit 10 Live Session Assignment</vt:lpstr>
      <vt:lpstr>Question 1, simple linear model  </vt:lpstr>
      <vt:lpstr>Question 1, simple linear model for </vt:lpstr>
      <vt:lpstr>Question 1, simple linear model for </vt:lpstr>
      <vt:lpstr>Question 2</vt:lpstr>
      <vt:lpstr>Question 2</vt:lpstr>
      <vt:lpstr>Question 2</vt:lpstr>
      <vt:lpstr>Question 3</vt:lpstr>
      <vt:lpstr>Question 3, predict missing Hp from acceleration</vt:lpstr>
      <vt:lpstr>Question 3</vt:lpstr>
      <vt:lpstr>Question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10 Live Session Assignment</dc:title>
  <dc:creator>Goodwin, Ben</dc:creator>
  <cp:lastModifiedBy>Goodwin,Ben</cp:lastModifiedBy>
  <cp:revision>11</cp:revision>
  <cp:lastPrinted>2019-05-15T16:46:10Z</cp:lastPrinted>
  <dcterms:created xsi:type="dcterms:W3CDTF">2020-10-26T15:17:05Z</dcterms:created>
  <dcterms:modified xsi:type="dcterms:W3CDTF">2020-10-27T16:16:11Z</dcterms:modified>
</cp:coreProperties>
</file>